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793" r:id="rId2"/>
  </p:sldMasterIdLst>
  <p:notesMasterIdLst>
    <p:notesMasterId r:id="rId33"/>
  </p:notesMasterIdLst>
  <p:sldIdLst>
    <p:sldId id="285" r:id="rId3"/>
    <p:sldId id="290" r:id="rId4"/>
    <p:sldId id="286" r:id="rId5"/>
    <p:sldId id="287" r:id="rId6"/>
    <p:sldId id="288" r:id="rId7"/>
    <p:sldId id="318" r:id="rId8"/>
    <p:sldId id="311" r:id="rId9"/>
    <p:sldId id="312" r:id="rId10"/>
    <p:sldId id="289" r:id="rId11"/>
    <p:sldId id="298" r:id="rId12"/>
    <p:sldId id="299" r:id="rId13"/>
    <p:sldId id="300" r:id="rId14"/>
    <p:sldId id="301" r:id="rId15"/>
    <p:sldId id="302" r:id="rId16"/>
    <p:sldId id="303" r:id="rId17"/>
    <p:sldId id="321" r:id="rId18"/>
    <p:sldId id="305" r:id="rId19"/>
    <p:sldId id="306" r:id="rId20"/>
    <p:sldId id="307" r:id="rId21"/>
    <p:sldId id="308" r:id="rId22"/>
    <p:sldId id="309" r:id="rId23"/>
    <p:sldId id="310" r:id="rId24"/>
    <p:sldId id="304" r:id="rId25"/>
    <p:sldId id="313" r:id="rId26"/>
    <p:sldId id="320" r:id="rId27"/>
    <p:sldId id="314" r:id="rId28"/>
    <p:sldId id="315" r:id="rId29"/>
    <p:sldId id="316" r:id="rId30"/>
    <p:sldId id="317" r:id="rId31"/>
    <p:sldId id="319" r:id="rId32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180"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361"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539"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719" algn="l" rtl="0" eaLnBrk="0" fontAlgn="base" hangingPunct="0">
      <a:spcBef>
        <a:spcPct val="0"/>
      </a:spcBef>
      <a:spcAft>
        <a:spcPct val="0"/>
      </a:spcAft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5900" algn="l" defTabSz="914361" rtl="0" eaLnBrk="1" latinLnBrk="0" hangingPunct="1"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080" algn="l" defTabSz="914361" rtl="0" eaLnBrk="1" latinLnBrk="0" hangingPunct="1"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261" algn="l" defTabSz="914361" rtl="0" eaLnBrk="1" latinLnBrk="0" hangingPunct="1"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439" algn="l" defTabSz="914361" rtl="0" eaLnBrk="1" latinLnBrk="0" hangingPunct="1">
      <a:defRPr sz="57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952"/>
    <a:srgbClr val="3C3C3C"/>
    <a:srgbClr val="909090"/>
    <a:srgbClr val="DFDFDF"/>
    <a:srgbClr val="52BEB0"/>
    <a:srgbClr val="62C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26" y="22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9/6/2018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1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9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19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0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80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61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39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lIns="91436" tIns="45718" rIns="91436" bIns="45718"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6"/>
          </a:xfrm>
          <a:prstGeom prst="rect">
            <a:avLst/>
          </a:prstGeom>
        </p:spPr>
        <p:txBody>
          <a:bodyPr lIns="91436" tIns="45718" rIns="91436" bIns="45718"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180" indent="0" algn="ctr">
              <a:buNone/>
              <a:defRPr sz="1900"/>
            </a:lvl2pPr>
            <a:lvl3pPr marL="914361" indent="0" algn="ctr">
              <a:buNone/>
              <a:defRPr sz="1900"/>
            </a:lvl3pPr>
            <a:lvl4pPr marL="1371539" indent="0" algn="ctr">
              <a:buNone/>
              <a:defRPr sz="1700"/>
            </a:lvl4pPr>
            <a:lvl5pPr marL="1828719" indent="0" algn="ctr">
              <a:buNone/>
              <a:defRPr sz="1700"/>
            </a:lvl5pPr>
            <a:lvl6pPr marL="2285900" indent="0" algn="ctr">
              <a:buNone/>
              <a:defRPr sz="1700"/>
            </a:lvl6pPr>
            <a:lvl7pPr marL="2743080" indent="0" algn="ctr">
              <a:buNone/>
              <a:defRPr sz="1700"/>
            </a:lvl7pPr>
            <a:lvl8pPr marL="3200261" indent="0" algn="ctr">
              <a:buNone/>
              <a:defRPr sz="1700"/>
            </a:lvl8pPr>
            <a:lvl9pPr marL="3657439" indent="0" algn="ctr">
              <a:buNone/>
              <a:defRPr sz="17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212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3"/>
            <a:ext cx="21031200" cy="265112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803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1" y="730250"/>
            <a:ext cx="5257800" cy="11623676"/>
          </a:xfrm>
          <a:prstGeom prst="rect">
            <a:avLst/>
          </a:prstGeom>
        </p:spPr>
        <p:txBody>
          <a:bodyPr vert="eaVert"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1" y="730250"/>
            <a:ext cx="15621000" cy="11623676"/>
          </a:xfrm>
          <a:prstGeom prst="rect">
            <a:avLst/>
          </a:prstGeom>
        </p:spPr>
        <p:txBody>
          <a:bodyPr vert="eaVert"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39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71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4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1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8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59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831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80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774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44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07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07"/>
            <a:ext cx="20726400" cy="2724150"/>
          </a:xfrm>
        </p:spPr>
        <p:txBody>
          <a:bodyPr anchor="t"/>
          <a:lstStyle>
            <a:lvl1pPr algn="l">
              <a:defRPr sz="86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1pPr>
            <a:lvl2pPr marL="971852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2pPr>
            <a:lvl3pPr marL="194370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3pPr>
            <a:lvl4pPr marL="291556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88741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8592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583111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680297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777482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93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7"/>
            <a:ext cx="10769600" cy="9051926"/>
          </a:xfrm>
        </p:spPr>
        <p:txBody>
          <a:bodyPr/>
          <a:lstStyle>
            <a:lvl1pPr>
              <a:defRPr sz="6000"/>
            </a:lvl1pPr>
            <a:lvl2pPr>
              <a:defRPr sz="50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7"/>
            <a:ext cx="10769600" cy="9051926"/>
          </a:xfrm>
        </p:spPr>
        <p:txBody>
          <a:bodyPr/>
          <a:lstStyle>
            <a:lvl1pPr>
              <a:defRPr sz="6000"/>
            </a:lvl1pPr>
            <a:lvl2pPr>
              <a:defRPr sz="50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91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31"/>
            <a:ext cx="10773835" cy="1279526"/>
          </a:xfrm>
        </p:spPr>
        <p:txBody>
          <a:bodyPr anchor="b"/>
          <a:lstStyle>
            <a:lvl1pPr marL="0" indent="0">
              <a:buNone/>
              <a:defRPr sz="5000" b="1"/>
            </a:lvl1pPr>
            <a:lvl2pPr marL="971852" indent="0">
              <a:buNone/>
              <a:defRPr sz="4300" b="1"/>
            </a:lvl2pPr>
            <a:lvl3pPr marL="1943707" indent="0">
              <a:buNone/>
              <a:defRPr sz="3800" b="1"/>
            </a:lvl3pPr>
            <a:lvl4pPr marL="2915560" indent="0">
              <a:buNone/>
              <a:defRPr sz="3300" b="1"/>
            </a:lvl4pPr>
            <a:lvl5pPr marL="3887412" indent="0">
              <a:buNone/>
              <a:defRPr sz="3300" b="1"/>
            </a:lvl5pPr>
            <a:lvl6pPr marL="4859265" indent="0">
              <a:buNone/>
              <a:defRPr sz="3300" b="1"/>
            </a:lvl6pPr>
            <a:lvl7pPr marL="5831119" indent="0">
              <a:buNone/>
              <a:defRPr sz="3300" b="1"/>
            </a:lvl7pPr>
            <a:lvl8pPr marL="6802972" indent="0">
              <a:buNone/>
              <a:defRPr sz="3300" b="1"/>
            </a:lvl8pPr>
            <a:lvl9pPr marL="7774827" indent="0">
              <a:buNone/>
              <a:defRPr sz="3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51" y="3070231"/>
            <a:ext cx="10778067" cy="1279526"/>
          </a:xfrm>
        </p:spPr>
        <p:txBody>
          <a:bodyPr anchor="b"/>
          <a:lstStyle>
            <a:lvl1pPr marL="0" indent="0">
              <a:buNone/>
              <a:defRPr sz="5000" b="1"/>
            </a:lvl1pPr>
            <a:lvl2pPr marL="971852" indent="0">
              <a:buNone/>
              <a:defRPr sz="4300" b="1"/>
            </a:lvl2pPr>
            <a:lvl3pPr marL="1943707" indent="0">
              <a:buNone/>
              <a:defRPr sz="3800" b="1"/>
            </a:lvl3pPr>
            <a:lvl4pPr marL="2915560" indent="0">
              <a:buNone/>
              <a:defRPr sz="3300" b="1"/>
            </a:lvl4pPr>
            <a:lvl5pPr marL="3887412" indent="0">
              <a:buNone/>
              <a:defRPr sz="3300" b="1"/>
            </a:lvl5pPr>
            <a:lvl6pPr marL="4859265" indent="0">
              <a:buNone/>
              <a:defRPr sz="3300" b="1"/>
            </a:lvl6pPr>
            <a:lvl7pPr marL="5831119" indent="0">
              <a:buNone/>
              <a:defRPr sz="3300" b="1"/>
            </a:lvl7pPr>
            <a:lvl8pPr marL="6802972" indent="0">
              <a:buNone/>
              <a:defRPr sz="3300" b="1"/>
            </a:lvl8pPr>
            <a:lvl9pPr marL="7774827" indent="0">
              <a:buNone/>
              <a:defRPr sz="3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51" y="4349750"/>
            <a:ext cx="10778067" cy="7902576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9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16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9" y="546101"/>
            <a:ext cx="8022168" cy="2324102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07"/>
            <a:ext cx="13631333" cy="11706226"/>
          </a:xfrm>
        </p:spPr>
        <p:txBody>
          <a:bodyPr/>
          <a:lstStyle>
            <a:lvl1pPr>
              <a:defRPr sz="6900"/>
            </a:lvl1pPr>
            <a:lvl2pPr>
              <a:defRPr sz="6000"/>
            </a:lvl2pPr>
            <a:lvl3pPr>
              <a:defRPr sz="50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9" y="2870207"/>
            <a:ext cx="8022168" cy="9382126"/>
          </a:xfrm>
        </p:spPr>
        <p:txBody>
          <a:bodyPr/>
          <a:lstStyle>
            <a:lvl1pPr marL="0" indent="0">
              <a:buNone/>
              <a:defRPr sz="2900"/>
            </a:lvl1pPr>
            <a:lvl2pPr marL="971852" indent="0">
              <a:buNone/>
              <a:defRPr sz="2600"/>
            </a:lvl2pPr>
            <a:lvl3pPr marL="1943707" indent="0">
              <a:buNone/>
              <a:defRPr sz="2100"/>
            </a:lvl3pPr>
            <a:lvl4pPr marL="2915560" indent="0">
              <a:buNone/>
              <a:defRPr sz="1900"/>
            </a:lvl4pPr>
            <a:lvl5pPr marL="3887412" indent="0">
              <a:buNone/>
              <a:defRPr sz="1900"/>
            </a:lvl5pPr>
            <a:lvl6pPr marL="4859265" indent="0">
              <a:buNone/>
              <a:defRPr sz="1900"/>
            </a:lvl6pPr>
            <a:lvl7pPr marL="5831119" indent="0">
              <a:buNone/>
              <a:defRPr sz="1900"/>
            </a:lvl7pPr>
            <a:lvl8pPr marL="6802972" indent="0">
              <a:buNone/>
              <a:defRPr sz="1900"/>
            </a:lvl8pPr>
            <a:lvl9pPr marL="7774827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2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3"/>
            <a:ext cx="21031200" cy="265112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06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7"/>
            <a:ext cx="14630400" cy="1133478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6900"/>
            </a:lvl1pPr>
            <a:lvl2pPr marL="971852" indent="0">
              <a:buNone/>
              <a:defRPr sz="6000"/>
            </a:lvl2pPr>
            <a:lvl3pPr marL="1943707" indent="0">
              <a:buNone/>
              <a:defRPr sz="5000"/>
            </a:lvl3pPr>
            <a:lvl4pPr marL="2915560" indent="0">
              <a:buNone/>
              <a:defRPr sz="4300"/>
            </a:lvl4pPr>
            <a:lvl5pPr marL="3887412" indent="0">
              <a:buNone/>
              <a:defRPr sz="4300"/>
            </a:lvl5pPr>
            <a:lvl6pPr marL="4859265" indent="0">
              <a:buNone/>
              <a:defRPr sz="4300"/>
            </a:lvl6pPr>
            <a:lvl7pPr marL="5831119" indent="0">
              <a:buNone/>
              <a:defRPr sz="4300"/>
            </a:lvl7pPr>
            <a:lvl8pPr marL="6802972" indent="0">
              <a:buNone/>
              <a:defRPr sz="4300"/>
            </a:lvl8pPr>
            <a:lvl9pPr marL="7774827" indent="0">
              <a:buNone/>
              <a:defRPr sz="43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83"/>
            <a:ext cx="14630400" cy="1609726"/>
          </a:xfrm>
        </p:spPr>
        <p:txBody>
          <a:bodyPr/>
          <a:lstStyle>
            <a:lvl1pPr marL="0" indent="0">
              <a:buNone/>
              <a:defRPr sz="2900"/>
            </a:lvl1pPr>
            <a:lvl2pPr marL="971852" indent="0">
              <a:buNone/>
              <a:defRPr sz="2600"/>
            </a:lvl2pPr>
            <a:lvl3pPr marL="1943707" indent="0">
              <a:buNone/>
              <a:defRPr sz="2100"/>
            </a:lvl3pPr>
            <a:lvl4pPr marL="2915560" indent="0">
              <a:buNone/>
              <a:defRPr sz="1900"/>
            </a:lvl4pPr>
            <a:lvl5pPr marL="3887412" indent="0">
              <a:buNone/>
              <a:defRPr sz="1900"/>
            </a:lvl5pPr>
            <a:lvl6pPr marL="4859265" indent="0">
              <a:buNone/>
              <a:defRPr sz="1900"/>
            </a:lvl6pPr>
            <a:lvl7pPr marL="5831119" indent="0">
              <a:buNone/>
              <a:defRPr sz="1900"/>
            </a:lvl7pPr>
            <a:lvl8pPr marL="6802972" indent="0">
              <a:buNone/>
              <a:defRPr sz="1900"/>
            </a:lvl8pPr>
            <a:lvl9pPr marL="7774827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5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58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81"/>
            <a:ext cx="5486400" cy="1170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81"/>
            <a:ext cx="16052800" cy="1170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6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699" y="3419474"/>
            <a:ext cx="21031200" cy="5705476"/>
          </a:xfrm>
          <a:prstGeom prst="rect">
            <a:avLst/>
          </a:prstGeom>
        </p:spPr>
        <p:txBody>
          <a:bodyPr lIns="91436" tIns="45718" rIns="91436" bIns="45718"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699" y="9178926"/>
            <a:ext cx="21031200" cy="3000376"/>
          </a:xfrm>
          <a:prstGeom prst="rect">
            <a:avLst/>
          </a:prstGeom>
        </p:spPr>
        <p:txBody>
          <a:bodyPr lIns="91436" tIns="45718" rIns="91436" bIns="45718"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180" indent="0">
              <a:buNone/>
              <a:defRPr sz="1900"/>
            </a:lvl2pPr>
            <a:lvl3pPr marL="914361" indent="0">
              <a:buNone/>
              <a:defRPr sz="1900"/>
            </a:lvl3pPr>
            <a:lvl4pPr marL="1371539" indent="0">
              <a:buNone/>
              <a:defRPr sz="1700"/>
            </a:lvl4pPr>
            <a:lvl5pPr marL="1828719" indent="0">
              <a:buNone/>
              <a:defRPr sz="1700"/>
            </a:lvl5pPr>
            <a:lvl6pPr marL="2285900" indent="0">
              <a:buNone/>
              <a:defRPr sz="1700"/>
            </a:lvl6pPr>
            <a:lvl7pPr marL="2743080" indent="0">
              <a:buNone/>
              <a:defRPr sz="1700"/>
            </a:lvl7pPr>
            <a:lvl8pPr marL="3200261" indent="0">
              <a:buNone/>
              <a:defRPr sz="1700"/>
            </a:lvl8pPr>
            <a:lvl9pPr marL="3657439" indent="0">
              <a:buNone/>
              <a:defRPr sz="17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483800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3"/>
            <a:ext cx="21031200" cy="265112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1" y="3651250"/>
            <a:ext cx="10439400" cy="870267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1" y="3651250"/>
            <a:ext cx="10439400" cy="870267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741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6" y="730253"/>
            <a:ext cx="21031200" cy="265112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7" y="3362329"/>
            <a:ext cx="10315576" cy="1647826"/>
          </a:xfrm>
          <a:prstGeom prst="rect">
            <a:avLst/>
          </a:prstGeom>
        </p:spPr>
        <p:txBody>
          <a:bodyPr lIns="91436" tIns="45718" rIns="91436" bIns="45718"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180" indent="0">
              <a:buNone/>
              <a:defRPr sz="1900" b="1"/>
            </a:lvl2pPr>
            <a:lvl3pPr marL="914361" indent="0">
              <a:buNone/>
              <a:defRPr sz="1900" b="1"/>
            </a:lvl3pPr>
            <a:lvl4pPr marL="1371539" indent="0">
              <a:buNone/>
              <a:defRPr sz="1700" b="1"/>
            </a:lvl4pPr>
            <a:lvl5pPr marL="1828719" indent="0">
              <a:buNone/>
              <a:defRPr sz="1700" b="1"/>
            </a:lvl5pPr>
            <a:lvl6pPr marL="2285900" indent="0">
              <a:buNone/>
              <a:defRPr sz="1700" b="1"/>
            </a:lvl6pPr>
            <a:lvl7pPr marL="2743080" indent="0">
              <a:buNone/>
              <a:defRPr sz="1700" b="1"/>
            </a:lvl7pPr>
            <a:lvl8pPr marL="3200261" indent="0">
              <a:buNone/>
              <a:defRPr sz="1700" b="1"/>
            </a:lvl8pPr>
            <a:lvl9pPr marL="3657439" indent="0">
              <a:buNone/>
              <a:defRPr sz="17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6" cy="736917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1" y="3362329"/>
            <a:ext cx="10366376" cy="1647826"/>
          </a:xfrm>
          <a:prstGeom prst="rect">
            <a:avLst/>
          </a:prstGeom>
        </p:spPr>
        <p:txBody>
          <a:bodyPr lIns="91436" tIns="45718" rIns="91436" bIns="45718"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180" indent="0">
              <a:buNone/>
              <a:defRPr sz="1900" b="1"/>
            </a:lvl2pPr>
            <a:lvl3pPr marL="914361" indent="0">
              <a:buNone/>
              <a:defRPr sz="1900" b="1"/>
            </a:lvl3pPr>
            <a:lvl4pPr marL="1371539" indent="0">
              <a:buNone/>
              <a:defRPr sz="1700" b="1"/>
            </a:lvl4pPr>
            <a:lvl5pPr marL="1828719" indent="0">
              <a:buNone/>
              <a:defRPr sz="1700" b="1"/>
            </a:lvl5pPr>
            <a:lvl6pPr marL="2285900" indent="0">
              <a:buNone/>
              <a:defRPr sz="1700" b="1"/>
            </a:lvl6pPr>
            <a:lvl7pPr marL="2743080" indent="0">
              <a:buNone/>
              <a:defRPr sz="1700" b="1"/>
            </a:lvl7pPr>
            <a:lvl8pPr marL="3200261" indent="0">
              <a:buNone/>
              <a:defRPr sz="1700" b="1"/>
            </a:lvl8pPr>
            <a:lvl9pPr marL="3657439" indent="0">
              <a:buNone/>
              <a:defRPr sz="17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1" y="5010150"/>
            <a:ext cx="10366376" cy="736917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816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3"/>
            <a:ext cx="21031200" cy="2651126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234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6741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6" y="914400"/>
            <a:ext cx="7864475" cy="3200400"/>
          </a:xfrm>
          <a:prstGeom prst="rect">
            <a:avLst/>
          </a:prstGeom>
        </p:spPr>
        <p:txBody>
          <a:bodyPr lIns="91436" tIns="45718" rIns="91436" bIns="45718" anchor="b"/>
          <a:lstStyle>
            <a:lvl1pPr>
              <a:defRPr sz="31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6" y="1974853"/>
            <a:ext cx="12344400" cy="9747250"/>
          </a:xfrm>
          <a:prstGeom prst="rect">
            <a:avLst/>
          </a:prstGeom>
        </p:spPr>
        <p:txBody>
          <a:bodyPr lIns="91436" tIns="45718" rIns="91436" bIns="45718"/>
          <a:lstStyle>
            <a:lvl1pPr>
              <a:defRPr sz="3100">
                <a:latin typeface="Aleo" panose="020F0502020204030203" pitchFamily="34" charset="0"/>
              </a:defRPr>
            </a:lvl1pPr>
            <a:lvl2pPr>
              <a:defRPr sz="29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1900">
                <a:latin typeface="Aleo" panose="020F0502020204030203" pitchFamily="34" charset="0"/>
              </a:defRPr>
            </a:lvl4pPr>
            <a:lvl5pPr>
              <a:defRPr sz="1900">
                <a:latin typeface="Aleo" panose="020F0502020204030203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6" y="4114800"/>
            <a:ext cx="7864475" cy="7623176"/>
          </a:xfrm>
          <a:prstGeom prst="rect">
            <a:avLst/>
          </a:prstGeom>
        </p:spPr>
        <p:txBody>
          <a:bodyPr lIns="91436" tIns="45718" rIns="91436" bIns="45718"/>
          <a:lstStyle>
            <a:lvl1pPr marL="0" indent="0">
              <a:buNone/>
              <a:defRPr sz="1700">
                <a:latin typeface="Aleo" panose="020F0502020204030203" pitchFamily="34" charset="0"/>
              </a:defRPr>
            </a:lvl1pPr>
            <a:lvl2pPr marL="457180" indent="0">
              <a:buNone/>
              <a:defRPr sz="1400"/>
            </a:lvl2pPr>
            <a:lvl3pPr marL="914361" indent="0">
              <a:buNone/>
              <a:defRPr sz="1200"/>
            </a:lvl3pPr>
            <a:lvl4pPr marL="1371539" indent="0">
              <a:buNone/>
              <a:defRPr sz="1000"/>
            </a:lvl4pPr>
            <a:lvl5pPr marL="1828719" indent="0">
              <a:buNone/>
              <a:defRPr sz="1000"/>
            </a:lvl5pPr>
            <a:lvl6pPr marL="2285900" indent="0">
              <a:buNone/>
              <a:defRPr sz="1000"/>
            </a:lvl6pPr>
            <a:lvl7pPr marL="2743080" indent="0">
              <a:buNone/>
              <a:defRPr sz="1000"/>
            </a:lvl7pPr>
            <a:lvl8pPr marL="3200261" indent="0">
              <a:buNone/>
              <a:defRPr sz="1000"/>
            </a:lvl8pPr>
            <a:lvl9pPr marL="3657439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05246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6" y="914400"/>
            <a:ext cx="7864475" cy="3200400"/>
          </a:xfrm>
          <a:prstGeom prst="rect">
            <a:avLst/>
          </a:prstGeom>
        </p:spPr>
        <p:txBody>
          <a:bodyPr lIns="91436" tIns="45718" rIns="91436" bIns="45718" anchor="b"/>
          <a:lstStyle>
            <a:lvl1pPr>
              <a:defRPr sz="31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6" y="1974853"/>
            <a:ext cx="12344400" cy="9747250"/>
          </a:xfrm>
          <a:prstGeom prst="rect">
            <a:avLst/>
          </a:prstGeom>
        </p:spPr>
        <p:txBody>
          <a:bodyPr lIns="91436" tIns="45718" rIns="91436" bIns="45718"/>
          <a:lstStyle>
            <a:lvl1pPr marL="0" indent="0">
              <a:buNone/>
              <a:defRPr sz="3100">
                <a:latin typeface="Aleo" panose="020F0502020204030203" pitchFamily="34" charset="0"/>
              </a:defRPr>
            </a:lvl1pPr>
            <a:lvl2pPr marL="457180" indent="0">
              <a:buNone/>
              <a:defRPr sz="2900"/>
            </a:lvl2pPr>
            <a:lvl3pPr marL="914361" indent="0">
              <a:buNone/>
              <a:defRPr sz="2400"/>
            </a:lvl3pPr>
            <a:lvl4pPr marL="1371539" indent="0">
              <a:buNone/>
              <a:defRPr sz="1900"/>
            </a:lvl4pPr>
            <a:lvl5pPr marL="1828719" indent="0">
              <a:buNone/>
              <a:defRPr sz="1900"/>
            </a:lvl5pPr>
            <a:lvl6pPr marL="2285900" indent="0">
              <a:buNone/>
              <a:defRPr sz="1900"/>
            </a:lvl6pPr>
            <a:lvl7pPr marL="2743080" indent="0">
              <a:buNone/>
              <a:defRPr sz="1900"/>
            </a:lvl7pPr>
            <a:lvl8pPr marL="3200261" indent="0">
              <a:buNone/>
              <a:defRPr sz="1900"/>
            </a:lvl8pPr>
            <a:lvl9pPr marL="3657439" indent="0">
              <a:buNone/>
              <a:defRPr sz="19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6" y="4114800"/>
            <a:ext cx="7864475" cy="7623176"/>
          </a:xfrm>
          <a:prstGeom prst="rect">
            <a:avLst/>
          </a:prstGeom>
        </p:spPr>
        <p:txBody>
          <a:bodyPr lIns="91436" tIns="45718" rIns="91436" bIns="45718"/>
          <a:lstStyle>
            <a:lvl1pPr marL="0" indent="0">
              <a:buNone/>
              <a:defRPr sz="1700">
                <a:latin typeface="Aleo" panose="020F0502020204030203" pitchFamily="34" charset="0"/>
              </a:defRPr>
            </a:lvl1pPr>
            <a:lvl2pPr marL="457180" indent="0">
              <a:buNone/>
              <a:defRPr sz="1400"/>
            </a:lvl2pPr>
            <a:lvl3pPr marL="914361" indent="0">
              <a:buNone/>
              <a:defRPr sz="1200"/>
            </a:lvl3pPr>
            <a:lvl4pPr marL="1371539" indent="0">
              <a:buNone/>
              <a:defRPr sz="1000"/>
            </a:lvl4pPr>
            <a:lvl5pPr marL="1828719" indent="0">
              <a:buNone/>
              <a:defRPr sz="1000"/>
            </a:lvl5pPr>
            <a:lvl6pPr marL="2285900" indent="0">
              <a:buNone/>
              <a:defRPr sz="1000"/>
            </a:lvl6pPr>
            <a:lvl7pPr marL="2743080" indent="0">
              <a:buNone/>
              <a:defRPr sz="1000"/>
            </a:lvl7pPr>
            <a:lvl8pPr marL="3200261" indent="0">
              <a:buNone/>
              <a:defRPr sz="1000"/>
            </a:lvl8pPr>
            <a:lvl9pPr marL="3657439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797502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7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180" algn="ctr" rtl="0" fontAlgn="base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61" algn="ctr" rtl="0" fontAlgn="base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39" algn="ctr" rtl="0" fontAlgn="base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19" algn="ctr" rtl="0" fontAlgn="base">
        <a:spcBef>
          <a:spcPct val="0"/>
        </a:spcBef>
        <a:spcAft>
          <a:spcPct val="0"/>
        </a:spcAft>
        <a:defRPr sz="117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552" indent="-800063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032" indent="-800063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513" indent="-800063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0991" indent="-800063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472" indent="-800063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490" indent="-228590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0" indent="-228590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1" indent="-228590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9" indent="-228590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0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9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9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0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0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1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9" algn="l" defTabSz="9143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8"/>
            <a:ext cx="21945600" cy="2286000"/>
          </a:xfrm>
          <a:prstGeom prst="rect">
            <a:avLst/>
          </a:prstGeom>
        </p:spPr>
        <p:txBody>
          <a:bodyPr vert="horz" lIns="194370" tIns="97186" rIns="194370" bIns="9718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7"/>
            <a:ext cx="21945600" cy="9051926"/>
          </a:xfrm>
          <a:prstGeom prst="rect">
            <a:avLst/>
          </a:prstGeom>
        </p:spPr>
        <p:txBody>
          <a:bodyPr vert="horz" lIns="194370" tIns="97186" rIns="194370" bIns="971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09"/>
            <a:ext cx="5689600" cy="730250"/>
          </a:xfrm>
          <a:prstGeom prst="rect">
            <a:avLst/>
          </a:prstGeom>
        </p:spPr>
        <p:txBody>
          <a:bodyPr vert="horz" lIns="194370" tIns="97186" rIns="194370" bIns="97186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September 6, 2018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09"/>
            <a:ext cx="7721600" cy="730250"/>
          </a:xfrm>
          <a:prstGeom prst="rect">
            <a:avLst/>
          </a:prstGeom>
        </p:spPr>
        <p:txBody>
          <a:bodyPr vert="horz" lIns="194370" tIns="97186" rIns="194370" bIns="97186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09"/>
            <a:ext cx="5689600" cy="730250"/>
          </a:xfrm>
          <a:prstGeom prst="rect">
            <a:avLst/>
          </a:prstGeom>
        </p:spPr>
        <p:txBody>
          <a:bodyPr vert="horz" lIns="194370" tIns="97186" rIns="194370" bIns="97186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6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1943707" rtl="0" eaLnBrk="1" latinLnBrk="0" hangingPunct="1">
        <a:spcBef>
          <a:spcPct val="0"/>
        </a:spcBef>
        <a:buNone/>
        <a:defRPr sz="9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8889" indent="-728889" algn="l" defTabSz="1943707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579260" indent="-607406" algn="l" defTabSz="1943707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429632" indent="-485927" algn="l" defTabSz="1943707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401487" indent="-485927" algn="l" defTabSz="1943707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73339" indent="-485927" algn="l" defTabSz="1943707" rtl="0" eaLnBrk="1" latinLnBrk="0" hangingPunct="1">
        <a:spcBef>
          <a:spcPct val="20000"/>
        </a:spcBef>
        <a:buFont typeface="Arial" pitchFamily="34" charset="0"/>
        <a:buChar char="»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345194" indent="-485927" algn="l" defTabSz="194370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17049" indent="-485927" algn="l" defTabSz="194370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288902" indent="-485927" algn="l" defTabSz="194370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260754" indent="-485927" algn="l" defTabSz="194370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370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71852" algn="l" defTabSz="194370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943707" algn="l" defTabSz="194370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915560" algn="l" defTabSz="194370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887412" algn="l" defTabSz="194370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59265" algn="l" defTabSz="194370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831119" algn="l" defTabSz="194370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802972" algn="l" defTabSz="194370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774827" algn="l" defTabSz="1943707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3B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6"/>
          <p:cNvSpPr>
            <a:spLocks/>
          </p:cNvSpPr>
          <p:nvPr/>
        </p:nvSpPr>
        <p:spPr bwMode="auto">
          <a:xfrm>
            <a:off x="2072347" y="8756099"/>
            <a:ext cx="2021857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Presenter: Mariam </a:t>
            </a:r>
            <a:r>
              <a:rPr lang="en-US" sz="4400" b="1" dirty="0" err="1" smtClean="0">
                <a:solidFill>
                  <a:srgbClr val="FFFFFF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Biltawi</a:t>
            </a:r>
            <a:endParaRPr lang="en-US" sz="4400" b="1" dirty="0">
              <a:solidFill>
                <a:srgbClr val="FFFFFF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sp>
        <p:nvSpPr>
          <p:cNvPr id="9224" name="Rectangle 7"/>
          <p:cNvSpPr>
            <a:spLocks/>
          </p:cNvSpPr>
          <p:nvPr/>
        </p:nvSpPr>
        <p:spPr bwMode="auto">
          <a:xfrm>
            <a:off x="-10365" y="4856160"/>
            <a:ext cx="24384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8300" b="1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Fuzzy </a:t>
            </a:r>
            <a:r>
              <a:rPr lang="en-US" sz="8300" b="1" dirty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based Sentiment Classification in the Arabic </a:t>
            </a:r>
            <a:r>
              <a:rPr lang="en-US" sz="8300" b="1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  <a:sym typeface="Aleo" panose="020F0502020204030203" pitchFamily="34" charset="0"/>
              </a:rPr>
              <a:t>Language</a:t>
            </a:r>
            <a:endParaRPr lang="en-US" sz="8300" b="1" dirty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  <a:sym typeface="Aleo" panose="020F0502020204030203" pitchFamily="34" charset="0"/>
            </a:endParaRPr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2072347" y="10101493"/>
            <a:ext cx="2021857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Princess </a:t>
            </a:r>
            <a:r>
              <a:rPr lang="en-US" sz="4400" b="1" dirty="0" err="1" smtClean="0">
                <a:solidFill>
                  <a:srgbClr val="FFFFFF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Sumaya</a:t>
            </a:r>
            <a:r>
              <a:rPr lang="en-US" sz="4400" b="1" dirty="0" smtClean="0">
                <a:solidFill>
                  <a:srgbClr val="FFFFFF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 University for Technology, Jordan</a:t>
            </a:r>
            <a:endParaRPr lang="en-US" sz="4400" b="1" dirty="0">
              <a:solidFill>
                <a:srgbClr val="FFFFFF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67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191000" y="444817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Preprocessing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9851740" y="4470266"/>
            <a:ext cx="4680520" cy="2901763"/>
          </a:xfrm>
          <a:prstGeom prst="borderCallout1">
            <a:avLst>
              <a:gd name="adj1" fmla="val 39130"/>
              <a:gd name="adj2" fmla="val -5915"/>
              <a:gd name="adj3" fmla="val 32805"/>
              <a:gd name="adj4" fmla="val -4051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/>
              <a:t>Noise Removal</a:t>
            </a:r>
          </a:p>
          <a:p>
            <a:r>
              <a:rPr lang="en-US" sz="4400" dirty="0" smtClean="0"/>
              <a:t>Normalization</a:t>
            </a:r>
          </a:p>
          <a:p>
            <a:r>
              <a:rPr lang="en-US" sz="4400" dirty="0" smtClean="0"/>
              <a:t>Tokenization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80066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191000" y="444817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Preprocessing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8960008" y="4448170"/>
            <a:ext cx="5179168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Feature Extraction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7898629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14144816" y="7578080"/>
            <a:ext cx="4680520" cy="2267017"/>
          </a:xfrm>
          <a:prstGeom prst="borderCallout1">
            <a:avLst>
              <a:gd name="adj1" fmla="val 39130"/>
              <a:gd name="adj2" fmla="val -5915"/>
              <a:gd name="adj3" fmla="val -49209"/>
              <a:gd name="adj4" fmla="val -2358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/>
              <a:t>POS Tagging</a:t>
            </a:r>
          </a:p>
          <a:p>
            <a:r>
              <a:rPr lang="en-US" sz="4400" dirty="0" smtClean="0"/>
              <a:t>POS Mapping</a:t>
            </a:r>
          </a:p>
          <a:p>
            <a:r>
              <a:rPr lang="en-US" sz="4400" dirty="0" smtClean="0"/>
              <a:t>Weight extraction</a:t>
            </a:r>
            <a:endParaRPr lang="en-US" sz="4400" dirty="0"/>
          </a:p>
        </p:txBody>
      </p:sp>
      <p:sp>
        <p:nvSpPr>
          <p:cNvPr id="13" name="Line Callout 1 12"/>
          <p:cNvSpPr/>
          <p:nvPr/>
        </p:nvSpPr>
        <p:spPr>
          <a:xfrm>
            <a:off x="18312680" y="3585694"/>
            <a:ext cx="4680520" cy="2267017"/>
          </a:xfrm>
          <a:prstGeom prst="borderCallout1">
            <a:avLst>
              <a:gd name="adj1" fmla="val 39130"/>
              <a:gd name="adj2" fmla="val -5915"/>
              <a:gd name="adj3" fmla="val 183389"/>
              <a:gd name="adj4" fmla="val -45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/>
              <a:t>Stanford Tagger</a:t>
            </a:r>
          </a:p>
          <a:p>
            <a:r>
              <a:rPr lang="en-US" sz="4400" dirty="0" smtClean="0"/>
              <a:t>30 tags</a:t>
            </a:r>
            <a:endParaRPr lang="en-US" sz="4400" dirty="0"/>
          </a:p>
        </p:txBody>
      </p:sp>
      <p:sp>
        <p:nvSpPr>
          <p:cNvPr id="14" name="Line Callout 1 13"/>
          <p:cNvSpPr/>
          <p:nvPr/>
        </p:nvSpPr>
        <p:spPr>
          <a:xfrm>
            <a:off x="19464808" y="6930008"/>
            <a:ext cx="4680520" cy="4237534"/>
          </a:xfrm>
          <a:prstGeom prst="borderCallout1">
            <a:avLst>
              <a:gd name="adj1" fmla="val 39130"/>
              <a:gd name="adj2" fmla="val -5915"/>
              <a:gd name="adj3" fmla="val 43280"/>
              <a:gd name="adj4" fmla="val -35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/>
              <a:t>Map 30 tags into 3 main tags:</a:t>
            </a:r>
          </a:p>
          <a:p>
            <a:r>
              <a:rPr lang="en-US" sz="4400" dirty="0" smtClean="0"/>
              <a:t>Verb</a:t>
            </a:r>
          </a:p>
          <a:p>
            <a:r>
              <a:rPr lang="en-US" sz="4400" dirty="0" smtClean="0"/>
              <a:t>Noun</a:t>
            </a:r>
          </a:p>
          <a:p>
            <a:r>
              <a:rPr lang="en-US" sz="4400" dirty="0" smtClean="0"/>
              <a:t>article</a:t>
            </a:r>
            <a:endParaRPr lang="en-US" sz="4400" dirty="0"/>
          </a:p>
        </p:txBody>
      </p:sp>
      <p:sp>
        <p:nvSpPr>
          <p:cNvPr id="15" name="Line Callout 1 14"/>
          <p:cNvSpPr/>
          <p:nvPr/>
        </p:nvSpPr>
        <p:spPr>
          <a:xfrm>
            <a:off x="377280" y="6826468"/>
            <a:ext cx="9577063" cy="5792172"/>
          </a:xfrm>
          <a:prstGeom prst="borderCallout1">
            <a:avLst>
              <a:gd name="adj1" fmla="val 45335"/>
              <a:gd name="adj2" fmla="val 145493"/>
              <a:gd name="adj3" fmla="val 51911"/>
              <a:gd name="adj4" fmla="val 10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/>
              <a:t>Two lookups were applied in case one </a:t>
            </a:r>
            <a:r>
              <a:rPr lang="en-US" sz="4400" dirty="0" smtClean="0"/>
              <a:t>fails:</a:t>
            </a:r>
          </a:p>
          <a:p>
            <a:r>
              <a:rPr lang="en-US" sz="4400" dirty="0" smtClean="0"/>
              <a:t>1. Check for the token in its original form along with its POS.</a:t>
            </a:r>
          </a:p>
          <a:p>
            <a:r>
              <a:rPr lang="en-US" sz="4400" dirty="0" smtClean="0"/>
              <a:t>2. Check for the stem of the token along with its POS.</a:t>
            </a:r>
          </a:p>
          <a:p>
            <a:r>
              <a:rPr lang="en-US" sz="4400" dirty="0"/>
              <a:t>A zero weight is given when no match is </a:t>
            </a:r>
            <a:r>
              <a:rPr lang="en-US" sz="4400" dirty="0" smtClean="0"/>
              <a:t>found</a:t>
            </a:r>
            <a:endParaRPr lang="en-US" sz="4400" dirty="0"/>
          </a:p>
        </p:txBody>
      </p:sp>
      <p:sp>
        <p:nvSpPr>
          <p:cNvPr id="16" name="Line Callout 1 15"/>
          <p:cNvSpPr/>
          <p:nvPr/>
        </p:nvSpPr>
        <p:spPr>
          <a:xfrm>
            <a:off x="10237479" y="10458400"/>
            <a:ext cx="8075201" cy="3257600"/>
          </a:xfrm>
          <a:prstGeom prst="borderCallout1">
            <a:avLst>
              <a:gd name="adj1" fmla="val -29867"/>
              <a:gd name="adj2" fmla="val 52195"/>
              <a:gd name="adj3" fmla="val -2357"/>
              <a:gd name="adj4" fmla="val 293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/>
              <a:t>the total weight is computed for each POS tag comprising the </a:t>
            </a:r>
            <a:r>
              <a:rPr lang="en-US" sz="4400" dirty="0" smtClean="0"/>
              <a:t>sentence; verb</a:t>
            </a:r>
            <a:r>
              <a:rPr lang="en-US" sz="4400" dirty="0"/>
              <a:t>, noun, and </a:t>
            </a:r>
            <a:r>
              <a:rPr lang="en-US" sz="4400" dirty="0" smtClean="0"/>
              <a:t>article</a:t>
            </a:r>
          </a:p>
        </p:txBody>
      </p:sp>
    </p:spTree>
    <p:extLst>
      <p:ext uri="{BB962C8B-B14F-4D97-AF65-F5344CB8AC3E}">
        <p14:creationId xmlns:p14="http://schemas.microsoft.com/office/powerpoint/2010/main" val="1056703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191000" y="444817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Preprocessing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8960008" y="4448170"/>
            <a:ext cx="5179168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Feature Extraction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7898629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4342043" y="4719987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2975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5" name="Line Callout 1 14"/>
          <p:cNvSpPr/>
          <p:nvPr/>
        </p:nvSpPr>
        <p:spPr>
          <a:xfrm>
            <a:off x="17304568" y="7002016"/>
            <a:ext cx="4680520" cy="3240360"/>
          </a:xfrm>
          <a:prstGeom prst="borderCallout1">
            <a:avLst>
              <a:gd name="adj1" fmla="val 39130"/>
              <a:gd name="adj2" fmla="val -5915"/>
              <a:gd name="adj3" fmla="val -30396"/>
              <a:gd name="adj4" fmla="val -2293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/>
              <a:t>Each review will have three crisp values; noun, verb, </a:t>
            </a:r>
            <a:r>
              <a:rPr lang="en-US" sz="4400" smtClean="0"/>
              <a:t>and article.</a:t>
            </a:r>
          </a:p>
        </p:txBody>
      </p:sp>
    </p:spTree>
    <p:extLst>
      <p:ext uri="{BB962C8B-B14F-4D97-AF65-F5344CB8AC3E}">
        <p14:creationId xmlns:p14="http://schemas.microsoft.com/office/powerpoint/2010/main" val="1682996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3438436" y="4448170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2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11450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555626" y="447725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110639"/>
              </p:ext>
            </p:extLst>
          </p:nvPr>
        </p:nvGraphicFramePr>
        <p:xfrm>
          <a:off x="364321" y="7600801"/>
          <a:ext cx="14666708" cy="54864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008995"/>
                <a:gridCol w="2160240"/>
                <a:gridCol w="9497473"/>
              </a:tblGrid>
              <a:tr h="86409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Linguistic Variable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Type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Linguistic Values (Fuzzy set)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Verb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Input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High Positive, Low Positive, Neutral, Low Negative, High Negative.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Noun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Input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High Positive, Low Positive, Neutral, Low Negative,  High Negative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Article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Input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Positive, Neutral, Negative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Polarity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Output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Strong Positive, Weak Positive, Neutral, Weak Negative, Strong Negative.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 flipH="1">
            <a:off x="13283341" y="6353944"/>
            <a:ext cx="1932995" cy="936104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Line Callout 1 16"/>
          <p:cNvSpPr/>
          <p:nvPr/>
        </p:nvSpPr>
        <p:spPr>
          <a:xfrm>
            <a:off x="17232560" y="7606129"/>
            <a:ext cx="6696744" cy="3572351"/>
          </a:xfrm>
          <a:prstGeom prst="borderCallout1">
            <a:avLst>
              <a:gd name="adj1" fmla="val -12916"/>
              <a:gd name="adj2" fmla="val 12745"/>
              <a:gd name="adj3" fmla="val -40635"/>
              <a:gd name="adj4" fmla="val -1610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/>
              <a:t>The universe of discourse ranges from -10 to 10, which represents the weights for the words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695796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555626" y="447725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8334559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9467242" y="4093566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Membership function design</a:t>
            </a:r>
          </a:p>
        </p:txBody>
      </p:sp>
      <p:sp>
        <p:nvSpPr>
          <p:cNvPr id="16" name="Line Callout 1 15"/>
          <p:cNvSpPr/>
          <p:nvPr/>
        </p:nvSpPr>
        <p:spPr>
          <a:xfrm>
            <a:off x="12398495" y="7476074"/>
            <a:ext cx="8908242" cy="4464496"/>
          </a:xfrm>
          <a:prstGeom prst="borderCallout1">
            <a:avLst>
              <a:gd name="adj1" fmla="val -21104"/>
              <a:gd name="adj2" fmla="val 115938"/>
              <a:gd name="adj3" fmla="val 21476"/>
              <a:gd name="adj4" fmla="val 10666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/>
              <a:t>Triangular</a:t>
            </a:r>
            <a:r>
              <a:rPr lang="en-US" sz="4400" dirty="0" smtClean="0"/>
              <a:t> </a:t>
            </a:r>
            <a:r>
              <a:rPr lang="en-US" sz="4400" dirty="0"/>
              <a:t>membership functions and </a:t>
            </a:r>
            <a:r>
              <a:rPr lang="en-US" sz="4400" b="1" dirty="0"/>
              <a:t>piece-wise</a:t>
            </a:r>
            <a:r>
              <a:rPr lang="en-US" sz="4400" dirty="0"/>
              <a:t> membership functions are used for modeling the linguistic values for each linguistic variable.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9278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555626" y="447725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8334559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9467242" y="4093566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Membership function design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54" y="6425952"/>
            <a:ext cx="16008428" cy="561662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 flipH="1">
            <a:off x="19467242" y="6826464"/>
            <a:ext cx="1509734" cy="1111656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91507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555626" y="447725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8334559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9467242" y="4093566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Membership function design</a:t>
            </a:r>
          </a:p>
        </p:txBody>
      </p:sp>
      <p:sp>
        <p:nvSpPr>
          <p:cNvPr id="15" name="Right Arrow 14"/>
          <p:cNvSpPr/>
          <p:nvPr/>
        </p:nvSpPr>
        <p:spPr bwMode="auto">
          <a:xfrm rot="5400000">
            <a:off x="21290365" y="6749490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467241" y="8154144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Linguistic Rules design</a:t>
            </a:r>
          </a:p>
        </p:txBody>
      </p:sp>
      <p:sp>
        <p:nvSpPr>
          <p:cNvPr id="18" name="Line Callout 1 17"/>
          <p:cNvSpPr/>
          <p:nvPr/>
        </p:nvSpPr>
        <p:spPr>
          <a:xfrm>
            <a:off x="886744" y="6425952"/>
            <a:ext cx="15265696" cy="6768752"/>
          </a:xfrm>
          <a:prstGeom prst="borderCallout1">
            <a:avLst>
              <a:gd name="adj1" fmla="val 37058"/>
              <a:gd name="adj2" fmla="val 119805"/>
              <a:gd name="adj3" fmla="val 44514"/>
              <a:gd name="adj4" fmla="val 102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/>
              <a:t>fuzzy rules were built in order to link the input and output variables </a:t>
            </a:r>
            <a:r>
              <a:rPr lang="en-US" sz="4400" dirty="0" smtClean="0"/>
              <a:t>together</a:t>
            </a:r>
          </a:p>
          <a:p>
            <a:endParaRPr lang="en-US" sz="4400" dirty="0" smtClean="0"/>
          </a:p>
          <a:p>
            <a:r>
              <a:rPr lang="en-US" sz="4400" i="1" dirty="0"/>
              <a:t>Total number of rules = Number of “Verb” linguistic values</a:t>
            </a:r>
          </a:p>
          <a:p>
            <a:r>
              <a:rPr lang="en-US" sz="4400" i="1" dirty="0"/>
              <a:t>* Number of “Noun” linguistic values</a:t>
            </a:r>
          </a:p>
          <a:p>
            <a:r>
              <a:rPr lang="en-US" sz="4400" i="1" dirty="0" smtClean="0"/>
              <a:t>* Number </a:t>
            </a:r>
            <a:r>
              <a:rPr lang="en-US" sz="4400" i="1" dirty="0"/>
              <a:t>of “Article” linguistic </a:t>
            </a:r>
            <a:r>
              <a:rPr lang="en-US" sz="4400" i="1" dirty="0" smtClean="0"/>
              <a:t>values</a:t>
            </a:r>
          </a:p>
          <a:p>
            <a:endParaRPr lang="en-US" sz="4400" i="1" dirty="0" smtClean="0"/>
          </a:p>
          <a:p>
            <a:r>
              <a:rPr lang="en-US" sz="4400" i="1" dirty="0"/>
              <a:t>= 5 * 5 * 3</a:t>
            </a:r>
          </a:p>
          <a:p>
            <a:r>
              <a:rPr lang="en-US" sz="4400" i="1" dirty="0"/>
              <a:t>= 75 rules.</a:t>
            </a:r>
          </a:p>
        </p:txBody>
      </p:sp>
    </p:spTree>
    <p:extLst>
      <p:ext uri="{BB962C8B-B14F-4D97-AF65-F5344CB8AC3E}">
        <p14:creationId xmlns:p14="http://schemas.microsoft.com/office/powerpoint/2010/main" val="3536708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555626" y="447725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8334559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9467242" y="4093566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Membership function design</a:t>
            </a:r>
          </a:p>
        </p:txBody>
      </p:sp>
      <p:sp>
        <p:nvSpPr>
          <p:cNvPr id="15" name="Right Arrow 14"/>
          <p:cNvSpPr/>
          <p:nvPr/>
        </p:nvSpPr>
        <p:spPr bwMode="auto">
          <a:xfrm rot="5400000">
            <a:off x="21290365" y="6749490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467241" y="8154144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Linguistic Rules design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66967"/>
              </p:ext>
            </p:extLst>
          </p:nvPr>
        </p:nvGraphicFramePr>
        <p:xfrm>
          <a:off x="229907" y="7866112"/>
          <a:ext cx="18842125" cy="5126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42125"/>
              </a:tblGrid>
              <a:tr h="51264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US" sz="3600" b="0" dirty="0">
                          <a:effectLst/>
                        </a:rPr>
                        <a:t>If (verb is </a:t>
                      </a:r>
                      <a:r>
                        <a:rPr lang="en-US" sz="3600" b="0" dirty="0" err="1">
                          <a:effectLst/>
                        </a:rPr>
                        <a:t>highPos</a:t>
                      </a:r>
                      <a:r>
                        <a:rPr lang="en-US" sz="3600" b="0" dirty="0">
                          <a:effectLst/>
                        </a:rPr>
                        <a:t>) and (noun is </a:t>
                      </a:r>
                      <a:r>
                        <a:rPr lang="en-US" sz="3600" b="0" dirty="0" err="1">
                          <a:effectLst/>
                        </a:rPr>
                        <a:t>highPos</a:t>
                      </a:r>
                      <a:r>
                        <a:rPr lang="en-US" sz="3600" b="0" dirty="0">
                          <a:effectLst/>
                        </a:rPr>
                        <a:t>) and (article is Positive) then (polarity is </a:t>
                      </a:r>
                      <a:r>
                        <a:rPr lang="en-US" sz="3600" b="0" dirty="0" err="1">
                          <a:effectLst/>
                        </a:rPr>
                        <a:t>strongPos</a:t>
                      </a:r>
                      <a:r>
                        <a:rPr lang="en-US" sz="3600" b="0" dirty="0">
                          <a:effectLst/>
                        </a:rPr>
                        <a:t>) </a:t>
                      </a: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US" sz="3600" b="0" dirty="0">
                          <a:effectLst/>
                        </a:rPr>
                        <a:t>If (verb is </a:t>
                      </a:r>
                      <a:r>
                        <a:rPr lang="en-US" sz="3600" b="0" dirty="0" err="1">
                          <a:effectLst/>
                        </a:rPr>
                        <a:t>highPos</a:t>
                      </a:r>
                      <a:r>
                        <a:rPr lang="en-US" sz="3600" b="0" dirty="0">
                          <a:effectLst/>
                        </a:rPr>
                        <a:t>) and (noun is </a:t>
                      </a:r>
                      <a:r>
                        <a:rPr lang="en-US" sz="3600" b="0" dirty="0" err="1">
                          <a:effectLst/>
                        </a:rPr>
                        <a:t>lowPos</a:t>
                      </a:r>
                      <a:r>
                        <a:rPr lang="en-US" sz="3600" b="0" dirty="0">
                          <a:effectLst/>
                        </a:rPr>
                        <a:t>) and (article is Positive) then (polarity is </a:t>
                      </a:r>
                      <a:r>
                        <a:rPr lang="en-US" sz="3600" b="0" dirty="0" err="1">
                          <a:effectLst/>
                        </a:rPr>
                        <a:t>strongPos</a:t>
                      </a:r>
                      <a:r>
                        <a:rPr lang="en-US" sz="3600" b="0" dirty="0">
                          <a:effectLst/>
                        </a:rPr>
                        <a:t>) 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US" sz="3600" b="0" dirty="0">
                          <a:effectLst/>
                        </a:rPr>
                        <a:t>If (verb is </a:t>
                      </a:r>
                      <a:r>
                        <a:rPr lang="en-US" sz="3600" b="0" dirty="0" err="1">
                          <a:effectLst/>
                        </a:rPr>
                        <a:t>highPos</a:t>
                      </a:r>
                      <a:r>
                        <a:rPr lang="en-US" sz="3600" b="0" dirty="0">
                          <a:effectLst/>
                        </a:rPr>
                        <a:t>) and (noun is Neutral) and (article is Positive) then (polarity is </a:t>
                      </a:r>
                      <a:r>
                        <a:rPr lang="en-US" sz="3600" b="0" dirty="0" err="1">
                          <a:effectLst/>
                        </a:rPr>
                        <a:t>strongPos</a:t>
                      </a:r>
                      <a:r>
                        <a:rPr lang="en-US" sz="3600" b="0" dirty="0">
                          <a:effectLst/>
                        </a:rPr>
                        <a:t>) 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US" sz="3600" b="0" dirty="0">
                          <a:effectLst/>
                        </a:rPr>
                        <a:t>If (verb is </a:t>
                      </a:r>
                      <a:r>
                        <a:rPr lang="en-US" sz="3600" b="0" dirty="0" err="1">
                          <a:effectLst/>
                        </a:rPr>
                        <a:t>highPos</a:t>
                      </a:r>
                      <a:r>
                        <a:rPr lang="en-US" sz="3600" b="0" dirty="0">
                          <a:effectLst/>
                        </a:rPr>
                        <a:t>) and (noun is </a:t>
                      </a:r>
                      <a:r>
                        <a:rPr lang="en-US" sz="3600" b="0" dirty="0" err="1">
                          <a:effectLst/>
                        </a:rPr>
                        <a:t>highNeg</a:t>
                      </a:r>
                      <a:r>
                        <a:rPr lang="en-US" sz="3600" b="0" dirty="0">
                          <a:effectLst/>
                        </a:rPr>
                        <a:t>) and (article is Positive) then (polarity is </a:t>
                      </a:r>
                      <a:r>
                        <a:rPr lang="en-US" sz="3600" b="0" dirty="0" err="1">
                          <a:effectLst/>
                        </a:rPr>
                        <a:t>weakPos</a:t>
                      </a:r>
                      <a:r>
                        <a:rPr lang="en-US" sz="3600" b="0" dirty="0">
                          <a:effectLst/>
                        </a:rPr>
                        <a:t>) 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US" sz="3600" b="0" dirty="0">
                          <a:effectLst/>
                        </a:rPr>
                        <a:t>If (verb is </a:t>
                      </a:r>
                      <a:r>
                        <a:rPr lang="en-US" sz="3600" b="0" dirty="0" err="1">
                          <a:effectLst/>
                        </a:rPr>
                        <a:t>highPos</a:t>
                      </a:r>
                      <a:r>
                        <a:rPr lang="en-US" sz="3600" b="0" dirty="0">
                          <a:effectLst/>
                        </a:rPr>
                        <a:t>) and (noun is </a:t>
                      </a:r>
                      <a:r>
                        <a:rPr lang="en-US" sz="3600" b="0" dirty="0" err="1">
                          <a:effectLst/>
                        </a:rPr>
                        <a:t>lowNeg</a:t>
                      </a:r>
                      <a:r>
                        <a:rPr lang="en-US" sz="3600" b="0" dirty="0">
                          <a:effectLst/>
                        </a:rPr>
                        <a:t>) and (article is Positive) then (polarity is </a:t>
                      </a:r>
                      <a:r>
                        <a:rPr lang="en-US" sz="3600" b="0" dirty="0" err="1">
                          <a:effectLst/>
                        </a:rPr>
                        <a:t>weakPos</a:t>
                      </a:r>
                      <a:r>
                        <a:rPr lang="en-US" sz="3600" b="0" dirty="0">
                          <a:effectLst/>
                        </a:rPr>
                        <a:t>)  </a:t>
                      </a:r>
                    </a:p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.</a:t>
                      </a:r>
                    </a:p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.</a:t>
                      </a:r>
                    </a:p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. 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19467241" y="10458400"/>
            <a:ext cx="861663" cy="1008112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50176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555626" y="447725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8334559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9467242" y="4093566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Membership function design</a:t>
            </a:r>
          </a:p>
        </p:txBody>
      </p:sp>
      <p:sp>
        <p:nvSpPr>
          <p:cNvPr id="15" name="Right Arrow 14"/>
          <p:cNvSpPr/>
          <p:nvPr/>
        </p:nvSpPr>
        <p:spPr bwMode="auto">
          <a:xfrm rot="5400000">
            <a:off x="21290365" y="6749490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467241" y="8154144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Linguistic Rules design</a:t>
            </a:r>
          </a:p>
        </p:txBody>
      </p:sp>
      <p:sp>
        <p:nvSpPr>
          <p:cNvPr id="16" name="Right Arrow 15"/>
          <p:cNvSpPr/>
          <p:nvPr/>
        </p:nvSpPr>
        <p:spPr bwMode="auto">
          <a:xfrm rot="10800000">
            <a:off x="18334559" y="8779778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3555626" y="8154144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Aggregation and Accumulation</a:t>
            </a:r>
          </a:p>
        </p:txBody>
      </p:sp>
      <p:sp>
        <p:nvSpPr>
          <p:cNvPr id="19" name="Line Callout 1 18"/>
          <p:cNvSpPr/>
          <p:nvPr/>
        </p:nvSpPr>
        <p:spPr>
          <a:xfrm>
            <a:off x="377280" y="6425952"/>
            <a:ext cx="12021215" cy="6768752"/>
          </a:xfrm>
          <a:prstGeom prst="borderCallout1">
            <a:avLst>
              <a:gd name="adj1" fmla="val 43813"/>
              <a:gd name="adj2" fmla="val 107888"/>
              <a:gd name="adj3" fmla="val 44514"/>
              <a:gd name="adj4" fmla="val 102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/>
              <a:t>Aggregation</a:t>
            </a:r>
            <a:r>
              <a:rPr lang="en-US" sz="4400" dirty="0" smtClean="0"/>
              <a:t> aims to aggregate </a:t>
            </a:r>
            <a:r>
              <a:rPr lang="en-US" sz="4400" dirty="0"/>
              <a:t>the fuzzy value of each input variable in order to apply the </a:t>
            </a:r>
            <a:r>
              <a:rPr lang="en-US" sz="4400" dirty="0" smtClean="0"/>
              <a:t>rule.</a:t>
            </a:r>
            <a:r>
              <a:rPr lang="en-US" sz="4400" dirty="0"/>
              <a:t> The rules used in our approach mainly use </a:t>
            </a:r>
            <a:r>
              <a:rPr lang="en-US" sz="4400" b="1" dirty="0"/>
              <a:t>AND</a:t>
            </a:r>
            <a:r>
              <a:rPr lang="en-US" sz="4400" dirty="0"/>
              <a:t> in their antecedent part.</a:t>
            </a:r>
            <a:endParaRPr lang="en-US" sz="4400" dirty="0" smtClean="0"/>
          </a:p>
          <a:p>
            <a:endParaRPr lang="en-US" sz="4400" i="1" dirty="0"/>
          </a:p>
          <a:p>
            <a:r>
              <a:rPr lang="en-US" sz="4400" b="1" dirty="0" smtClean="0"/>
              <a:t>Accumulation</a:t>
            </a:r>
            <a:r>
              <a:rPr lang="en-US" sz="4400" dirty="0" smtClean="0"/>
              <a:t> aims </a:t>
            </a:r>
            <a:r>
              <a:rPr lang="en-US" sz="4400" dirty="0"/>
              <a:t>to combine the outputs derived from all applied fuzzy rules into one fuzzy </a:t>
            </a:r>
            <a:r>
              <a:rPr lang="en-US" sz="4400" dirty="0" smtClean="0"/>
              <a:t>set. Here, </a:t>
            </a:r>
            <a:r>
              <a:rPr lang="en-US" sz="4400" dirty="0" err="1" smtClean="0"/>
              <a:t>Mamdani</a:t>
            </a:r>
            <a:r>
              <a:rPr lang="en-US" sz="4400" dirty="0" smtClean="0"/>
              <a:t> method is applied, </a:t>
            </a:r>
            <a:r>
              <a:rPr lang="en-US" sz="4400" dirty="0"/>
              <a:t>which uses the </a:t>
            </a:r>
            <a:r>
              <a:rPr lang="en-US" sz="4400" b="1" dirty="0"/>
              <a:t>maximum</a:t>
            </a:r>
            <a:r>
              <a:rPr lang="en-US" sz="4400" dirty="0"/>
              <a:t> accumulation method to combine the outputs for each </a:t>
            </a:r>
            <a:r>
              <a:rPr lang="en-US" sz="4400" dirty="0" smtClean="0"/>
              <a:t>rule.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931785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 smtClean="0"/>
              <a:t>Used Dataset</a:t>
            </a:r>
            <a:endParaRPr lang="en-US" dirty="0"/>
          </a:p>
          <a:p>
            <a:r>
              <a:rPr lang="en-US" dirty="0"/>
              <a:t>Used Lexicon</a:t>
            </a:r>
          </a:p>
          <a:p>
            <a:r>
              <a:rPr lang="en-US" dirty="0"/>
              <a:t>Proposed Approach</a:t>
            </a:r>
          </a:p>
          <a:p>
            <a:r>
              <a:rPr lang="en-US" dirty="0" smtClean="0"/>
              <a:t>Experiment and Results</a:t>
            </a:r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9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555626" y="447725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8334559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9467242" y="4093566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Membership function design</a:t>
            </a:r>
          </a:p>
        </p:txBody>
      </p:sp>
      <p:sp>
        <p:nvSpPr>
          <p:cNvPr id="15" name="Right Arrow 14"/>
          <p:cNvSpPr/>
          <p:nvPr/>
        </p:nvSpPr>
        <p:spPr bwMode="auto">
          <a:xfrm rot="5400000">
            <a:off x="21290365" y="6749490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467241" y="8154144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Linguistic Rules design</a:t>
            </a:r>
          </a:p>
        </p:txBody>
      </p:sp>
      <p:sp>
        <p:nvSpPr>
          <p:cNvPr id="16" name="Right Arrow 15"/>
          <p:cNvSpPr/>
          <p:nvPr/>
        </p:nvSpPr>
        <p:spPr bwMode="auto">
          <a:xfrm rot="10800000">
            <a:off x="18334559" y="8779778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3555626" y="8154144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Aggregation and Accumulation</a:t>
            </a:r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12422944" y="8779778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644010" y="8470304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Defuzzification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" name="Line Callout 1 22"/>
          <p:cNvSpPr/>
          <p:nvPr/>
        </p:nvSpPr>
        <p:spPr>
          <a:xfrm>
            <a:off x="377280" y="6474317"/>
            <a:ext cx="6414120" cy="6648379"/>
          </a:xfrm>
          <a:prstGeom prst="borderCallout1">
            <a:avLst>
              <a:gd name="adj1" fmla="val 43355"/>
              <a:gd name="adj2" fmla="val 110264"/>
              <a:gd name="adj3" fmla="val 44514"/>
              <a:gd name="adj4" fmla="val 102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/>
              <a:t>Aims to map </a:t>
            </a:r>
            <a:r>
              <a:rPr lang="en-US" sz="4400" dirty="0"/>
              <a:t>the output fuzzy set into a crisp values in order to determine the final polarity of the </a:t>
            </a:r>
            <a:r>
              <a:rPr lang="en-US" sz="4400" dirty="0" smtClean="0"/>
              <a:t>sentence.</a:t>
            </a:r>
          </a:p>
          <a:p>
            <a:endParaRPr lang="en-US" sz="4400" i="1" dirty="0"/>
          </a:p>
          <a:p>
            <a:r>
              <a:rPr lang="en-US" sz="4400" b="1" dirty="0"/>
              <a:t>Centroid</a:t>
            </a:r>
            <a:r>
              <a:rPr lang="en-US" sz="4400" dirty="0"/>
              <a:t> </a:t>
            </a:r>
            <a:r>
              <a:rPr lang="en-US" sz="4400" dirty="0" err="1"/>
              <a:t>defuzzification</a:t>
            </a:r>
            <a:r>
              <a:rPr lang="en-US" sz="4400" dirty="0"/>
              <a:t> method is used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689791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555626" y="4477250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8334559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9467242" y="4093566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Membership function design</a:t>
            </a:r>
          </a:p>
        </p:txBody>
      </p:sp>
      <p:sp>
        <p:nvSpPr>
          <p:cNvPr id="15" name="Right Arrow 14"/>
          <p:cNvSpPr/>
          <p:nvPr/>
        </p:nvSpPr>
        <p:spPr bwMode="auto">
          <a:xfrm rot="5400000">
            <a:off x="21290365" y="6749490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9467241" y="8154144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Linguistic Rules design</a:t>
            </a:r>
          </a:p>
        </p:txBody>
      </p:sp>
      <p:sp>
        <p:nvSpPr>
          <p:cNvPr id="16" name="Right Arrow 15"/>
          <p:cNvSpPr/>
          <p:nvPr/>
        </p:nvSpPr>
        <p:spPr bwMode="auto">
          <a:xfrm rot="10800000">
            <a:off x="18334559" y="8779778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3555626" y="8154144"/>
            <a:ext cx="4531096" cy="20207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Aggregation and Accumulation</a:t>
            </a:r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12422944" y="8779778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644010" y="8470304"/>
            <a:ext cx="4531096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err="1" smtClean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Defuzzification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10800000">
            <a:off x="6511327" y="8779779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9112" y="8779779"/>
            <a:ext cx="20643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Polarity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44771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3438436" y="4448170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2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12398495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9650970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906" y="4448170"/>
            <a:ext cx="1594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Crisp value</a:t>
            </a:r>
            <a:endParaRPr lang="en-US" sz="4400" dirty="0"/>
          </a:p>
        </p:txBody>
      </p:sp>
      <p:sp>
        <p:nvSpPr>
          <p:cNvPr id="12" name="Right Arrow 11"/>
          <p:cNvSpPr/>
          <p:nvPr/>
        </p:nvSpPr>
        <p:spPr bwMode="auto">
          <a:xfrm>
            <a:off x="20042770" y="4719201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25066" y="4719200"/>
            <a:ext cx="2363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Polarity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71138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approaches were tested:</a:t>
            </a:r>
          </a:p>
          <a:p>
            <a:pPr marL="2349450" lvl="2" indent="-1143000">
              <a:buFont typeface="+mj-lt"/>
              <a:buAutoNum type="arabicPeriod"/>
            </a:pPr>
            <a:r>
              <a:rPr lang="en-US" sz="5400" dirty="0" smtClean="0"/>
              <a:t>The proposed </a:t>
            </a:r>
            <a:r>
              <a:rPr lang="en-US" sz="5400" dirty="0"/>
              <a:t>approach using the </a:t>
            </a:r>
            <a:r>
              <a:rPr lang="en-US" sz="5400" b="1" dirty="0"/>
              <a:t>three variables</a:t>
            </a:r>
            <a:r>
              <a:rPr lang="en-US" sz="5400" dirty="0"/>
              <a:t>; verb, noun, and article</a:t>
            </a:r>
            <a:r>
              <a:rPr lang="en-US" sz="5400" dirty="0" smtClean="0"/>
              <a:t>.</a:t>
            </a:r>
          </a:p>
          <a:p>
            <a:pPr marL="2349450" lvl="2" indent="-1143000">
              <a:buFont typeface="+mj-lt"/>
              <a:buAutoNum type="arabicPeriod"/>
            </a:pPr>
            <a:r>
              <a:rPr lang="en-US" sz="5400" dirty="0"/>
              <a:t>The proposed approach using only </a:t>
            </a:r>
            <a:r>
              <a:rPr lang="en-US" sz="5400" b="1" dirty="0"/>
              <a:t>two variables</a:t>
            </a:r>
            <a:r>
              <a:rPr lang="en-US" sz="5400" dirty="0"/>
              <a:t>; verb and noun</a:t>
            </a:r>
            <a:r>
              <a:rPr lang="en-US" sz="5400" dirty="0" smtClean="0"/>
              <a:t>.</a:t>
            </a:r>
          </a:p>
          <a:p>
            <a:pPr marL="2349450" lvl="2" indent="-1143000">
              <a:buFont typeface="+mj-lt"/>
              <a:buAutoNum type="arabicPeriod"/>
            </a:pPr>
            <a:r>
              <a:rPr lang="en-US" sz="5400" b="1" dirty="0" smtClean="0"/>
              <a:t>Lexicon-based</a:t>
            </a:r>
            <a:r>
              <a:rPr lang="en-US" sz="5400" dirty="0" smtClean="0"/>
              <a:t> </a:t>
            </a:r>
            <a:r>
              <a:rPr lang="en-US" sz="5400" dirty="0"/>
              <a:t>approach with no fuzzy technique. </a:t>
            </a:r>
            <a:endParaRPr lang="en-US" sz="5400" dirty="0" smtClean="0"/>
          </a:p>
          <a:p>
            <a:r>
              <a:rPr lang="en-US" dirty="0"/>
              <a:t>In the lexicon-based approach the same steps of phase 1 is applied on the reviews and the weight were summed at the end and checked for its polarity.</a:t>
            </a:r>
          </a:p>
        </p:txBody>
      </p:sp>
    </p:spTree>
    <p:extLst>
      <p:ext uri="{BB962C8B-B14F-4D97-AF65-F5344CB8AC3E}">
        <p14:creationId xmlns:p14="http://schemas.microsoft.com/office/powerpoint/2010/main" val="1307901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experiments were conducted for each approach:</a:t>
            </a:r>
          </a:p>
          <a:p>
            <a:pPr marL="2349450" lvl="2" indent="-1143000">
              <a:buFont typeface="+mj-lt"/>
              <a:buAutoNum type="arabicPeriod"/>
            </a:pPr>
            <a:r>
              <a:rPr lang="en-US" sz="5400" dirty="0"/>
              <a:t>C</a:t>
            </a:r>
            <a:r>
              <a:rPr lang="en-US" sz="5400" dirty="0" smtClean="0"/>
              <a:t>onsidering </a:t>
            </a:r>
            <a:r>
              <a:rPr lang="en-US" sz="5400" b="1" dirty="0" smtClean="0"/>
              <a:t>all </a:t>
            </a:r>
            <a:r>
              <a:rPr lang="en-US" sz="5400" dirty="0" smtClean="0"/>
              <a:t>sentiment </a:t>
            </a:r>
            <a:r>
              <a:rPr lang="en-US" sz="5400" dirty="0"/>
              <a:t>polarities; positive, negative, and neutral; </a:t>
            </a:r>
            <a:endParaRPr lang="en-US" sz="5400" dirty="0" smtClean="0"/>
          </a:p>
          <a:p>
            <a:pPr marL="2349450" lvl="2" indent="-1143000">
              <a:buFont typeface="+mj-lt"/>
              <a:buAutoNum type="arabicPeriod"/>
            </a:pPr>
            <a:r>
              <a:rPr lang="en-US" sz="5400" dirty="0"/>
              <a:t>C</a:t>
            </a:r>
            <a:r>
              <a:rPr lang="en-US" sz="5400" dirty="0" smtClean="0"/>
              <a:t>onsidering </a:t>
            </a:r>
            <a:r>
              <a:rPr lang="en-US" sz="5400" dirty="0"/>
              <a:t>only </a:t>
            </a:r>
            <a:r>
              <a:rPr lang="en-US" sz="5400" b="1" dirty="0"/>
              <a:t>two</a:t>
            </a:r>
            <a:r>
              <a:rPr lang="en-US" sz="5400" dirty="0"/>
              <a:t> sentiment polarities; positive and negative</a:t>
            </a:r>
            <a:r>
              <a:rPr lang="en-US" sz="5400" dirty="0" smtClean="0"/>
              <a:t>. </a:t>
            </a:r>
          </a:p>
          <a:p>
            <a:r>
              <a:rPr lang="en-US" dirty="0" smtClean="0"/>
              <a:t>In </a:t>
            </a:r>
            <a:r>
              <a:rPr lang="en-US" dirty="0"/>
              <a:t>the second experiment, the neutral polarity is neglected, </a:t>
            </a:r>
            <a:r>
              <a:rPr lang="en-US" dirty="0" smtClean="0"/>
              <a:t>thus </a:t>
            </a:r>
            <a:r>
              <a:rPr lang="en-US" dirty="0"/>
              <a:t>as a </a:t>
            </a:r>
            <a:r>
              <a:rPr lang="en-US" dirty="0" smtClean="0"/>
              <a:t>result </a:t>
            </a:r>
            <a:r>
              <a:rPr lang="en-US" dirty="0"/>
              <a:t>the number of rules used </a:t>
            </a:r>
            <a:r>
              <a:rPr lang="en-US" dirty="0" smtClean="0"/>
              <a:t>were decreased.</a:t>
            </a:r>
          </a:p>
        </p:txBody>
      </p:sp>
    </p:spTree>
    <p:extLst>
      <p:ext uri="{BB962C8B-B14F-4D97-AF65-F5344CB8AC3E}">
        <p14:creationId xmlns:p14="http://schemas.microsoft.com/office/powerpoint/2010/main" val="3791291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881093"/>
              </p:ext>
            </p:extLst>
          </p:nvPr>
        </p:nvGraphicFramePr>
        <p:xfrm>
          <a:off x="2254896" y="4409728"/>
          <a:ext cx="19084551" cy="7383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6336704"/>
                <a:gridCol w="7995319"/>
              </a:tblGrid>
              <a:tr h="1476643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Number of variables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Number of rules</a:t>
                      </a:r>
                    </a:p>
                  </a:txBody>
                  <a:tcPr anchor="ctr"/>
                </a:tc>
              </a:tr>
              <a:tr h="1476643">
                <a:tc rowSpan="2">
                  <a:txBody>
                    <a:bodyPr/>
                    <a:lstStyle/>
                    <a:p>
                      <a:r>
                        <a:rPr lang="en-US" sz="4800" dirty="0" smtClean="0"/>
                        <a:t>Experiment</a:t>
                      </a:r>
                      <a:r>
                        <a:rPr lang="en-US" sz="4800" baseline="0" dirty="0" smtClean="0"/>
                        <a:t> 1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5*5*3=75</a:t>
                      </a:r>
                      <a:endParaRPr lang="en-US" sz="4800" dirty="0"/>
                    </a:p>
                  </a:txBody>
                  <a:tcPr anchor="ctr"/>
                </a:tc>
              </a:tr>
              <a:tr h="1476643">
                <a:tc vMerge="1"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2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5*5=25</a:t>
                      </a:r>
                      <a:endParaRPr lang="en-US" sz="4800" dirty="0"/>
                    </a:p>
                  </a:txBody>
                  <a:tcPr anchor="ctr"/>
                </a:tc>
              </a:tr>
              <a:tr h="1476643">
                <a:tc rowSpan="2"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Experiment 2</a:t>
                      </a:r>
                    </a:p>
                    <a:p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4*4*2=32</a:t>
                      </a:r>
                      <a:endParaRPr lang="en-US" sz="4800" dirty="0"/>
                    </a:p>
                  </a:txBody>
                  <a:tcPr anchor="ctr"/>
                </a:tc>
              </a:tr>
              <a:tr h="1476643">
                <a:tc vMerge="1"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2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4*4=16</a:t>
                      </a:r>
                      <a:endParaRPr lang="en-US" sz="4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809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(1)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056" y="3381379"/>
            <a:ext cx="16561840" cy="7460570"/>
          </a:xfrm>
        </p:spPr>
      </p:pic>
      <p:sp>
        <p:nvSpPr>
          <p:cNvPr id="3" name="TextBox 2"/>
          <p:cNvSpPr txBox="1"/>
          <p:nvPr/>
        </p:nvSpPr>
        <p:spPr>
          <a:xfrm>
            <a:off x="2325688" y="10841949"/>
            <a:ext cx="197326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best accuracy is given by the proposed approach and it reached: 43.28%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57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(2) Results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120" y="3368763"/>
            <a:ext cx="15841760" cy="7842454"/>
          </a:xfrm>
        </p:spPr>
      </p:pic>
      <p:sp>
        <p:nvSpPr>
          <p:cNvPr id="6" name="TextBox 5"/>
          <p:cNvSpPr txBox="1"/>
          <p:nvPr/>
        </p:nvSpPr>
        <p:spPr>
          <a:xfrm>
            <a:off x="2325688" y="11211217"/>
            <a:ext cx="197326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best accuracy is given by the proposed approach and it reached: 80.59%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7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</a:t>
            </a:r>
            <a:r>
              <a:rPr lang="en-US" dirty="0"/>
              <a:t>approach performs well when </a:t>
            </a:r>
            <a:r>
              <a:rPr lang="en-US" b="1" dirty="0"/>
              <a:t>the neutral polarity is </a:t>
            </a:r>
            <a:r>
              <a:rPr lang="en-US" b="1" dirty="0" smtClean="0"/>
              <a:t>neglected</a:t>
            </a:r>
            <a:r>
              <a:rPr lang="en-US" dirty="0" smtClean="0"/>
              <a:t>,,</a:t>
            </a:r>
          </a:p>
          <a:p>
            <a:r>
              <a:rPr lang="en-US" dirty="0" smtClean="0"/>
              <a:t>When </a:t>
            </a:r>
            <a:r>
              <a:rPr lang="en-US" dirty="0"/>
              <a:t>neutral polarity is considered accuracy </a:t>
            </a:r>
            <a:r>
              <a:rPr lang="en-US" dirty="0" smtClean="0"/>
              <a:t>decreases, </a:t>
            </a:r>
            <a:r>
              <a:rPr lang="en-US" dirty="0"/>
              <a:t>because </a:t>
            </a:r>
            <a:r>
              <a:rPr lang="en-US" b="1" dirty="0"/>
              <a:t>not all the words of the Arabic language is contained in the lexicon</a:t>
            </a:r>
            <a:r>
              <a:rPr lang="en-US" dirty="0"/>
              <a:t>, since the proposed approach relies on the weights conducted from the lexicon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9708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Fuzzy-based Arabic sentiment analysis approach was proposed.</a:t>
            </a:r>
            <a:endParaRPr lang="en-US" dirty="0"/>
          </a:p>
          <a:p>
            <a:r>
              <a:rPr lang="en-US" dirty="0" smtClean="0"/>
              <a:t>Overall</a:t>
            </a:r>
            <a:r>
              <a:rPr lang="en-US" dirty="0"/>
              <a:t>, the proposed approach outperforms the lexicon-based approach</a:t>
            </a:r>
            <a:r>
              <a:rPr lang="en-US" dirty="0" smtClean="0"/>
              <a:t>.</a:t>
            </a:r>
          </a:p>
          <a:p>
            <a:r>
              <a:rPr lang="en-US" dirty="0"/>
              <a:t>As a future work, </a:t>
            </a:r>
            <a:r>
              <a:rPr lang="en-US" dirty="0" smtClean="0"/>
              <a:t>we are </a:t>
            </a:r>
            <a:r>
              <a:rPr lang="en-US" dirty="0"/>
              <a:t>testing the algorithm on other datasets in order to perform a comprehensive comparison.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Sentiment Analysis</a:t>
            </a:r>
            <a:r>
              <a:rPr lang="en-US" dirty="0" smtClean="0"/>
              <a:t>: </a:t>
            </a:r>
            <a:r>
              <a:rPr lang="en-US" dirty="0"/>
              <a:t>refers to the task of identifying, individuals’ positive and negative </a:t>
            </a:r>
            <a:r>
              <a:rPr lang="en-US" dirty="0" smtClean="0"/>
              <a:t>opinions and </a:t>
            </a:r>
            <a:r>
              <a:rPr lang="en-US" dirty="0"/>
              <a:t>emotions </a:t>
            </a:r>
            <a:r>
              <a:rPr lang="en-US" dirty="0" smtClean="0"/>
              <a:t>concerning </a:t>
            </a:r>
            <a:r>
              <a:rPr lang="en-US" dirty="0"/>
              <a:t>a specific object such as an event, a product, a topic, or an individual, from a given data set. </a:t>
            </a:r>
          </a:p>
        </p:txBody>
      </p:sp>
    </p:spTree>
    <p:extLst>
      <p:ext uri="{BB962C8B-B14F-4D97-AF65-F5344CB8AC3E}">
        <p14:creationId xmlns:p14="http://schemas.microsoft.com/office/powerpoint/2010/main" val="1184561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3B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7"/>
          <p:cNvSpPr>
            <a:spLocks/>
          </p:cNvSpPr>
          <p:nvPr/>
        </p:nvSpPr>
        <p:spPr bwMode="auto">
          <a:xfrm>
            <a:off x="-10365" y="5494796"/>
            <a:ext cx="243840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8300" b="1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Thank you</a:t>
            </a:r>
            <a:endParaRPr lang="en-US" sz="8300" b="1" dirty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  <a:sym typeface="Ale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3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Fuzzy logic</a:t>
            </a:r>
            <a:r>
              <a:rPr lang="en-US" dirty="0" smtClean="0"/>
              <a:t>: </a:t>
            </a:r>
            <a:r>
              <a:rPr lang="en-US" dirty="0"/>
              <a:t>is a computing approach based on the </a:t>
            </a:r>
            <a:r>
              <a:rPr lang="en-US" dirty="0" smtClean="0"/>
              <a:t>degree </a:t>
            </a:r>
            <a:r>
              <a:rPr lang="en-US" dirty="0"/>
              <a:t>of </a:t>
            </a:r>
            <a:r>
              <a:rPr lang="en-US" dirty="0" smtClean="0"/>
              <a:t>truth rather </a:t>
            </a:r>
            <a:r>
              <a:rPr lang="en-US" dirty="0"/>
              <a:t>than the complete </a:t>
            </a:r>
            <a:r>
              <a:rPr lang="en-US" dirty="0" smtClean="0"/>
              <a:t>true </a:t>
            </a:r>
            <a:r>
              <a:rPr lang="en-US" dirty="0"/>
              <a:t>or </a:t>
            </a:r>
            <a:r>
              <a:rPr lang="en-US" dirty="0" smtClean="0"/>
              <a:t>false values.</a:t>
            </a:r>
          </a:p>
          <a:p>
            <a:r>
              <a:rPr lang="en-US" dirty="0" smtClean="0"/>
              <a:t>Fuzzy </a:t>
            </a:r>
            <a:r>
              <a:rPr lang="en-US" dirty="0"/>
              <a:t>logic </a:t>
            </a:r>
            <a:r>
              <a:rPr lang="en-US" dirty="0" smtClean="0"/>
              <a:t>systems consist of five main steps:</a:t>
            </a:r>
          </a:p>
          <a:p>
            <a:pPr marL="2793928" lvl="3" indent="-1143000">
              <a:buFont typeface="+mj-lt"/>
              <a:buAutoNum type="arabicPeriod"/>
            </a:pPr>
            <a:r>
              <a:rPr lang="en-US" sz="4000" dirty="0" err="1" smtClean="0"/>
              <a:t>Fuzzification</a:t>
            </a:r>
            <a:r>
              <a:rPr lang="en-US" sz="4000" dirty="0" smtClean="0"/>
              <a:t>. </a:t>
            </a:r>
          </a:p>
          <a:p>
            <a:pPr marL="2793928" lvl="3" indent="-1143000">
              <a:buFont typeface="+mj-lt"/>
              <a:buAutoNum type="arabicPeriod"/>
            </a:pPr>
            <a:r>
              <a:rPr lang="en-US" sz="4000" dirty="0" smtClean="0"/>
              <a:t>Membership function design. </a:t>
            </a:r>
          </a:p>
          <a:p>
            <a:pPr marL="2793928" lvl="3" indent="-1143000">
              <a:buFont typeface="+mj-lt"/>
              <a:buAutoNum type="arabicPeriod"/>
            </a:pPr>
            <a:r>
              <a:rPr lang="en-US" sz="4000" dirty="0" smtClean="0"/>
              <a:t>Design the fuzzy-rule. </a:t>
            </a:r>
          </a:p>
          <a:p>
            <a:pPr marL="2793928" lvl="3" indent="-1143000">
              <a:buFont typeface="+mj-lt"/>
              <a:buAutoNum type="arabicPeriod"/>
            </a:pPr>
            <a:r>
              <a:rPr lang="en-US" sz="4000" dirty="0" smtClean="0"/>
              <a:t>Aggregation and accumulation.</a:t>
            </a:r>
          </a:p>
          <a:p>
            <a:pPr marL="2793928" lvl="3" indent="-1143000">
              <a:buFont typeface="+mj-lt"/>
              <a:buAutoNum type="arabicPeriod"/>
            </a:pPr>
            <a:r>
              <a:rPr lang="en-US" sz="4000" dirty="0" err="1" smtClean="0"/>
              <a:t>Defuzzification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7622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Fuzzy logic in the field of Sentiment Analysis can be employed to </a:t>
            </a:r>
            <a:r>
              <a:rPr lang="en-US" b="1" dirty="0"/>
              <a:t>classify the polarity of sentences or </a:t>
            </a:r>
            <a:r>
              <a:rPr lang="en-US" b="1" dirty="0" smtClean="0"/>
              <a:t>documents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27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research aims to propose a lexicon </a:t>
            </a:r>
            <a:r>
              <a:rPr lang="en-US" dirty="0"/>
              <a:t>based approach, using fuzzy logic to enhance automatic </a:t>
            </a:r>
            <a:r>
              <a:rPr lang="en-US" dirty="0" smtClean="0"/>
              <a:t>polarity classification of </a:t>
            </a:r>
            <a:r>
              <a:rPr lang="en-US" dirty="0"/>
              <a:t>text written in the Arabic language.</a:t>
            </a:r>
          </a:p>
        </p:txBody>
      </p:sp>
    </p:spTree>
    <p:extLst>
      <p:ext uri="{BB962C8B-B14F-4D97-AF65-F5344CB8AC3E}">
        <p14:creationId xmlns:p14="http://schemas.microsoft.com/office/powerpoint/2010/main" val="902012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approach is tested on </a:t>
            </a:r>
            <a:r>
              <a:rPr lang="en-US" b="1" dirty="0" smtClean="0"/>
              <a:t>Large </a:t>
            </a:r>
            <a:r>
              <a:rPr lang="en-US" b="1" dirty="0"/>
              <a:t>Scale Arabic Book Reviews Dataset (LABR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LABR is a Sentiment Analysis </a:t>
            </a:r>
            <a:r>
              <a:rPr lang="en-US" dirty="0"/>
              <a:t>dataset of over </a:t>
            </a:r>
            <a:r>
              <a:rPr lang="en-US" dirty="0" smtClean="0"/>
              <a:t>63,000 </a:t>
            </a:r>
            <a:r>
              <a:rPr lang="en-US" dirty="0"/>
              <a:t>book reviews in </a:t>
            </a:r>
            <a:r>
              <a:rPr lang="en-US" dirty="0" smtClean="0"/>
              <a:t>Arabic </a:t>
            </a:r>
            <a:r>
              <a:rPr lang="en-US" dirty="0"/>
              <a:t>collected from Goodreads website</a:t>
            </a:r>
            <a:r>
              <a:rPr lang="en-US" dirty="0" smtClean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382333"/>
              </p:ext>
            </p:extLst>
          </p:nvPr>
        </p:nvGraphicFramePr>
        <p:xfrm>
          <a:off x="6143328" y="8002588"/>
          <a:ext cx="10585176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776"/>
                <a:gridCol w="3600400"/>
              </a:tblGrid>
              <a:tr h="1170130"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Review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Number</a:t>
                      </a:r>
                      <a:endParaRPr lang="en-US" sz="5400" dirty="0"/>
                    </a:p>
                  </a:txBody>
                  <a:tcPr/>
                </a:tc>
              </a:tr>
              <a:tr h="1170130"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Positive Reviews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42,831</a:t>
                      </a:r>
                      <a:endParaRPr lang="en-US" sz="5400" dirty="0"/>
                    </a:p>
                  </a:txBody>
                  <a:tcPr/>
                </a:tc>
              </a:tr>
              <a:tr h="1170130"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Negative</a:t>
                      </a:r>
                      <a:r>
                        <a:rPr lang="en-US" sz="5400" baseline="0" dirty="0" smtClean="0"/>
                        <a:t> Reviews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8,224</a:t>
                      </a:r>
                      <a:endParaRPr lang="en-US" sz="5400" dirty="0"/>
                    </a:p>
                  </a:txBody>
                  <a:tcPr/>
                </a:tc>
              </a:tr>
              <a:tr h="1170130"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Neutral Reviews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12,201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13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Lexicon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large-scale Arabic sentiment lexicon (</a:t>
            </a:r>
            <a:r>
              <a:rPr lang="en-US" b="1" dirty="0" err="1" smtClean="0"/>
              <a:t>ArSenL</a:t>
            </a:r>
            <a:r>
              <a:rPr lang="en-US" b="1" dirty="0" smtClean="0"/>
              <a:t>) </a:t>
            </a:r>
            <a:r>
              <a:rPr lang="en-US" dirty="0" smtClean="0"/>
              <a:t>is used to assign weights for each token in the reviews.</a:t>
            </a:r>
          </a:p>
          <a:p>
            <a:r>
              <a:rPr lang="en-US" dirty="0" smtClean="0"/>
              <a:t>Each Arabic </a:t>
            </a:r>
            <a:r>
              <a:rPr lang="en-US" dirty="0"/>
              <a:t>word in the </a:t>
            </a:r>
            <a:r>
              <a:rPr lang="en-US" dirty="0" err="1"/>
              <a:t>ArSenL</a:t>
            </a:r>
            <a:r>
              <a:rPr lang="en-US" dirty="0"/>
              <a:t> lexicon is associated with </a:t>
            </a:r>
            <a:r>
              <a:rPr lang="en-US" b="1" dirty="0"/>
              <a:t>three</a:t>
            </a:r>
            <a:r>
              <a:rPr lang="en-US" dirty="0"/>
              <a:t> scores: positive, negative and neutral.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score has a value that ranges between 0 and 1.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each word, multiple results with varying scores can be found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4849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118992" y="4409728"/>
            <a:ext cx="6403304" cy="13883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solidFill>
                  <a:schemeClr val="bg1"/>
                </a:solidFill>
                <a:latin typeface="Gill Sans" charset="0"/>
                <a:ea typeface="ヒラギノ角ゴ ProN W3" charset="0"/>
                <a:cs typeface="ヒラギノ角ゴ ProN W3" charset="0"/>
              </a:rPr>
              <a:t>PHASE 1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105472" y="4719203"/>
            <a:ext cx="884846" cy="76944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377280" y="4448170"/>
            <a:ext cx="1575808" cy="138839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9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ster #4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663366"/>
      </a:accent1>
      <a:accent2>
        <a:srgbClr val="333399"/>
      </a:accent2>
      <a:accent3>
        <a:srgbClr val="F7F7F7"/>
      </a:accent3>
      <a:accent4>
        <a:srgbClr val="000000"/>
      </a:accent4>
      <a:accent5>
        <a:srgbClr val="B8ADB8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4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00B0F0"/>
      </a:accent2>
      <a:accent3>
        <a:srgbClr val="0070C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Pages>0</Pages>
  <Words>1178</Words>
  <Characters>0</Characters>
  <Application>Microsoft Office PowerPoint</Application>
  <PresentationFormat>Custom</PresentationFormat>
  <Lines>0</Lines>
  <Paragraphs>202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SimSun</vt:lpstr>
      <vt:lpstr>Aleo</vt:lpstr>
      <vt:lpstr>Arial</vt:lpstr>
      <vt:lpstr>Calibri</vt:lpstr>
      <vt:lpstr>Gill Sans</vt:lpstr>
      <vt:lpstr>Lato</vt:lpstr>
      <vt:lpstr>Tahoma</vt:lpstr>
      <vt:lpstr>Times New Roman</vt:lpstr>
      <vt:lpstr>ヒラギノ角ゴ ProN W3</vt:lpstr>
      <vt:lpstr>Master #4</vt:lpstr>
      <vt:lpstr>Office Theme</vt:lpstr>
      <vt:lpstr>PowerPoint Presentation</vt:lpstr>
      <vt:lpstr>Agenda</vt:lpstr>
      <vt:lpstr>Definition</vt:lpstr>
      <vt:lpstr>Definition</vt:lpstr>
      <vt:lpstr>PowerPoint Presentation</vt:lpstr>
      <vt:lpstr>Objective</vt:lpstr>
      <vt:lpstr>Used Dataset</vt:lpstr>
      <vt:lpstr>Used Lexicon</vt:lpstr>
      <vt:lpstr>Proposed Approach</vt:lpstr>
      <vt:lpstr>Proposed Approach</vt:lpstr>
      <vt:lpstr>Proposed Approach</vt:lpstr>
      <vt:lpstr>Proposed Approach</vt:lpstr>
      <vt:lpstr>Proposed Approach</vt:lpstr>
      <vt:lpstr>Proposed Approach</vt:lpstr>
      <vt:lpstr>Proposed Approach</vt:lpstr>
      <vt:lpstr>Proposed Approach</vt:lpstr>
      <vt:lpstr>Proposed Approach</vt:lpstr>
      <vt:lpstr>Proposed Approach</vt:lpstr>
      <vt:lpstr>Proposed Approach</vt:lpstr>
      <vt:lpstr>Proposed Approach</vt:lpstr>
      <vt:lpstr>Proposed Approach</vt:lpstr>
      <vt:lpstr>Proposed Approach</vt:lpstr>
      <vt:lpstr>Experiment</vt:lpstr>
      <vt:lpstr>Experiment</vt:lpstr>
      <vt:lpstr>Experiment</vt:lpstr>
      <vt:lpstr>Experiment (1) Results</vt:lpstr>
      <vt:lpstr>Experiment (2) Results</vt:lpstr>
      <vt:lpstr>Experimental results</vt:lpstr>
      <vt:lpstr>Conclusion and Future Work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Bilto</cp:lastModifiedBy>
  <cp:revision>153</cp:revision>
  <dcterms:modified xsi:type="dcterms:W3CDTF">2018-09-06T11:16:44Z</dcterms:modified>
</cp:coreProperties>
</file>